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3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CC"/>
    <a:srgbClr val="FF6699"/>
    <a:srgbClr val="FFCCCC"/>
    <a:srgbClr val="CC0000"/>
    <a:srgbClr val="FF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1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70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46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0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2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4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66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0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37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2B7A-91FA-4B8B-AE38-847585AD88C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6BF5-930D-41DA-BEC1-6EC91D288B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0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tion.tiande.ru/registe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6192688" cy="1080120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pPr>
              <a:lnSpc>
                <a:spcPts val="4400"/>
              </a:lnSpc>
            </a:pPr>
            <a:r>
              <a:rPr lang="ru-RU" sz="2800" dirty="0">
                <a:solidFill>
                  <a:schemeClr val="bg1"/>
                </a:solidFill>
              </a:rPr>
              <a:t>Защищать женщину, </a:t>
            </a:r>
            <a:r>
              <a:rPr lang="ru-RU" sz="2800" dirty="0" smtClean="0">
                <a:solidFill>
                  <a:schemeClr val="bg1"/>
                </a:solidFill>
              </a:rPr>
              <a:t>а </a:t>
            </a:r>
            <a:r>
              <a:rPr lang="ru-RU" sz="2800" dirty="0">
                <a:solidFill>
                  <a:schemeClr val="bg1"/>
                </a:solidFill>
              </a:rPr>
              <a:t>не одежду</a:t>
            </a:r>
            <a:r>
              <a:rPr lang="ru-RU" sz="2800" dirty="0" smtClean="0">
                <a:solidFill>
                  <a:schemeClr val="bg1"/>
                </a:solidFill>
              </a:rPr>
              <a:t>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5832648" cy="2376264"/>
          </a:xfrm>
          <a:solidFill>
            <a:srgbClr val="CC0000">
              <a:alpha val="50196"/>
            </a:srgbClr>
          </a:solidFill>
        </p:spPr>
        <p:txBody>
          <a:bodyPr anchor="ctr">
            <a:normAutofit fontScale="62500" lnSpcReduction="20000"/>
          </a:bodyPr>
          <a:lstStyle/>
          <a:p>
            <a:pPr marL="180000" algn="l"/>
            <a:r>
              <a:rPr lang="ru-RU" dirty="0">
                <a:solidFill>
                  <a:schemeClr val="bg1"/>
                </a:solidFill>
              </a:rPr>
              <a:t>Ежедневные гигиенические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прокладки </a:t>
            </a:r>
            <a:r>
              <a:rPr lang="ru-RU" dirty="0">
                <a:solidFill>
                  <a:schemeClr val="bg1"/>
                </a:solidFill>
              </a:rPr>
              <a:t>«Нежная забота»</a:t>
            </a:r>
          </a:p>
          <a:p>
            <a:pPr marL="180000" lvl="0" algn="l"/>
            <a:r>
              <a:rPr lang="ru-RU" b="1" dirty="0">
                <a:solidFill>
                  <a:schemeClr val="bg1"/>
                </a:solidFill>
              </a:rPr>
              <a:t>Верхний слой выполнен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из </a:t>
            </a:r>
            <a:r>
              <a:rPr lang="ru-RU" b="1" dirty="0">
                <a:solidFill>
                  <a:schemeClr val="bg1"/>
                </a:solidFill>
              </a:rPr>
              <a:t>натурального материала</a:t>
            </a:r>
            <a:endParaRPr lang="ru-RU" dirty="0">
              <a:solidFill>
                <a:schemeClr val="bg1"/>
              </a:solidFill>
            </a:endParaRPr>
          </a:p>
          <a:p>
            <a:pPr marL="180000" lvl="0" algn="l"/>
            <a:r>
              <a:rPr lang="ru-RU" b="1" dirty="0">
                <a:solidFill>
                  <a:schemeClr val="bg1"/>
                </a:solidFill>
              </a:rPr>
              <a:t>Во внутреннем слое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защитная </a:t>
            </a:r>
            <a:r>
              <a:rPr lang="ru-RU" b="1" dirty="0" err="1">
                <a:solidFill>
                  <a:schemeClr val="bg1"/>
                </a:solidFill>
              </a:rPr>
              <a:t>фитовставка</a:t>
            </a:r>
            <a:endParaRPr lang="ru-RU" dirty="0">
              <a:solidFill>
                <a:schemeClr val="bg1"/>
              </a:solidFill>
            </a:endParaRPr>
          </a:p>
          <a:p>
            <a:pPr marL="180000" lvl="0" algn="l"/>
            <a:r>
              <a:rPr lang="ru-RU" b="1" dirty="0">
                <a:solidFill>
                  <a:schemeClr val="bg1"/>
                </a:solidFill>
              </a:rPr>
              <a:t>Не содержит искусственных </a:t>
            </a:r>
            <a:r>
              <a:rPr lang="ru-RU" b="1" dirty="0" err="1">
                <a:solidFill>
                  <a:schemeClr val="bg1"/>
                </a:solidFill>
              </a:rPr>
              <a:t>ароматизаторов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красителей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88832" cy="1224135"/>
          </a:xfrm>
          <a:solidFill>
            <a:srgbClr val="CC0000">
              <a:alpha val="49804"/>
            </a:srgb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Цистит – навязчивый спутник  дам.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4464496" cy="1752600"/>
          </a:xfrm>
          <a:solidFill>
            <a:srgbClr val="CC0000">
              <a:alpha val="50196"/>
            </a:srgbClr>
          </a:solidFill>
        </p:spPr>
        <p:txBody>
          <a:bodyPr anchor="ctr">
            <a:normAutofit/>
          </a:bodyPr>
          <a:lstStyle/>
          <a:p>
            <a:pPr marL="180000" algn="l">
              <a:lnSpc>
                <a:spcPts val="1600"/>
              </a:lnSpc>
            </a:pPr>
            <a:r>
              <a:rPr lang="ru-RU" sz="1600" b="1" i="1" dirty="0">
                <a:solidFill>
                  <a:schemeClr val="bg1"/>
                </a:solidFill>
              </a:rPr>
              <a:t>Чтобы избавиться от него, </a:t>
            </a:r>
            <a:r>
              <a:rPr lang="ru-RU" sz="1600" b="1" i="1" dirty="0" smtClean="0">
                <a:solidFill>
                  <a:schemeClr val="bg1"/>
                </a:solidFill>
              </a:rPr>
              <a:t/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в </a:t>
            </a:r>
            <a:r>
              <a:rPr lang="ru-RU" sz="1600" b="1" i="1" dirty="0">
                <a:solidFill>
                  <a:schemeClr val="bg1"/>
                </a:solidFill>
              </a:rPr>
              <a:t>ход пускают даже кирпичи!</a:t>
            </a:r>
            <a:endParaRPr lang="ru-RU" sz="1600" dirty="0">
              <a:solidFill>
                <a:schemeClr val="bg1"/>
              </a:solidFill>
            </a:endParaRPr>
          </a:p>
          <a:p>
            <a:pPr marL="180000" algn="l">
              <a:lnSpc>
                <a:spcPts val="16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 статистике, женщины в 2 раза чаще страдают циститом, чем мужчины.</a:t>
            </a:r>
            <a:endParaRPr lang="ru-RU" sz="1600" dirty="0">
              <a:solidFill>
                <a:schemeClr val="bg1"/>
              </a:solidFill>
            </a:endParaRPr>
          </a:p>
          <a:p>
            <a:pPr marL="180000" algn="l">
              <a:lnSpc>
                <a:spcPts val="1600"/>
              </a:lnSpc>
            </a:pPr>
            <a:r>
              <a:rPr lang="ru-RU" sz="1600" b="1" dirty="0">
                <a:solidFill>
                  <a:schemeClr val="bg1"/>
                </a:solidFill>
              </a:rPr>
              <a:t>Мочеиспускательный канал у женщин –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4 </a:t>
            </a:r>
            <a:r>
              <a:rPr lang="ru-RU" sz="1600" b="1" dirty="0">
                <a:solidFill>
                  <a:schemeClr val="bg1"/>
                </a:solidFill>
              </a:rPr>
              <a:t>см, у мужчин – 20 см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38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18815"/>
            <a:ext cx="5688632" cy="1326009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Сухой компресс из 38 растений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минерала алунита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5688632" cy="4320480"/>
          </a:xfrm>
          <a:solidFill>
            <a:srgbClr val="CC0000">
              <a:alpha val="50196"/>
            </a:srgbClr>
          </a:solidFill>
        </p:spPr>
        <p:txBody>
          <a:bodyPr anchor="ctr">
            <a:normAutofit fontScale="400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АКТИВНЫЕ КОМПОНЕНТЫ:</a:t>
            </a:r>
          </a:p>
          <a:p>
            <a:pPr lvl="1" algn="l"/>
            <a:r>
              <a:rPr lang="ru-RU" b="1" dirty="0" smtClean="0">
                <a:solidFill>
                  <a:schemeClr val="bg1"/>
                </a:solidFill>
              </a:rPr>
              <a:t>Алунит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препятствует образованию неприятного запаха.</a:t>
            </a:r>
          </a:p>
          <a:p>
            <a:pPr lvl="1" algn="l"/>
            <a:r>
              <a:rPr lang="ru-RU" b="1" dirty="0" err="1">
                <a:solidFill>
                  <a:schemeClr val="bg1"/>
                </a:solidFill>
              </a:rPr>
              <a:t>Кемпферол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диуретик, снимает спазмы и воспаление.</a:t>
            </a:r>
          </a:p>
          <a:p>
            <a:pPr lvl="1" algn="l"/>
            <a:r>
              <a:rPr lang="ru-RU" b="1" dirty="0" err="1">
                <a:solidFill>
                  <a:schemeClr val="bg1"/>
                </a:solidFill>
              </a:rPr>
              <a:t>Борнейская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камфора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обладает противовоспалительными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антибактериальными свойствами.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Дудник </a:t>
            </a:r>
            <a:r>
              <a:rPr lang="ru-RU" b="1" dirty="0" err="1">
                <a:solidFill>
                  <a:schemeClr val="bg1"/>
                </a:solidFill>
              </a:rPr>
              <a:t>даурский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обезболивает, обладает мочегонными свойствами.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Софора японская: </a:t>
            </a:r>
            <a:r>
              <a:rPr lang="ru-RU" dirty="0">
                <a:solidFill>
                  <a:schemeClr val="bg1"/>
                </a:solidFill>
              </a:rPr>
              <a:t>обладает бактерицидными и противовоспалительными свойствами.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Индийская хризантема: </a:t>
            </a:r>
            <a:r>
              <a:rPr lang="ru-RU" dirty="0">
                <a:solidFill>
                  <a:schemeClr val="bg1"/>
                </a:solidFill>
              </a:rPr>
              <a:t>обладает противомикробным действием.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Жимолость японская: </a:t>
            </a:r>
            <a:r>
              <a:rPr lang="ru-RU" dirty="0">
                <a:solidFill>
                  <a:schemeClr val="bg1"/>
                </a:solidFill>
              </a:rPr>
              <a:t>восстанавливает баланс естественной микрофлоры, обладает мочегонными и противовоспалительными свойствами.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Гардения </a:t>
            </a:r>
            <a:r>
              <a:rPr lang="ru-RU" b="1" dirty="0" err="1">
                <a:solidFill>
                  <a:schemeClr val="bg1"/>
                </a:solidFill>
              </a:rPr>
              <a:t>жасминовидная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>обладает антисептическим действием.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Одуванчик: </a:t>
            </a:r>
            <a:r>
              <a:rPr lang="ru-RU" dirty="0">
                <a:solidFill>
                  <a:schemeClr val="bg1"/>
                </a:solidFill>
              </a:rPr>
              <a:t>стимулирует местный иммунитет, снижает воспаление.</a:t>
            </a:r>
          </a:p>
          <a:p>
            <a:pPr lvl="1" algn="l"/>
            <a:r>
              <a:rPr lang="ru-RU" b="1" dirty="0">
                <a:solidFill>
                  <a:schemeClr val="bg1"/>
                </a:solidFill>
              </a:rPr>
              <a:t>Мята: </a:t>
            </a:r>
            <a:r>
              <a:rPr lang="ru-RU" dirty="0">
                <a:solidFill>
                  <a:schemeClr val="bg1"/>
                </a:solidFill>
              </a:rPr>
              <a:t>охлаждает, снимая болевые ощущения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ru-RU" b="1" dirty="0" smtClean="0">
              <a:solidFill>
                <a:schemeClr val="bg1"/>
              </a:solidFill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ВСПОМОГАТЕЛЬНЫЕ КОМПОНЕНТЫ:</a:t>
            </a:r>
            <a:endParaRPr lang="ru-RU" dirty="0" smtClean="0">
              <a:solidFill>
                <a:schemeClr val="bg1"/>
              </a:solidFill>
            </a:endParaRPr>
          </a:p>
          <a:p>
            <a:pPr lvl="1" algn="l"/>
            <a:r>
              <a:rPr lang="ru-RU" dirty="0" smtClean="0">
                <a:solidFill>
                  <a:schemeClr val="bg1"/>
                </a:solidFill>
              </a:rPr>
              <a:t>Кохия </a:t>
            </a:r>
            <a:r>
              <a:rPr lang="ru-RU" dirty="0" err="1">
                <a:solidFill>
                  <a:schemeClr val="bg1"/>
                </a:solidFill>
              </a:rPr>
              <a:t>веничная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репешок</a:t>
            </a:r>
            <a:r>
              <a:rPr lang="ru-RU" dirty="0">
                <a:solidFill>
                  <a:schemeClr val="bg1"/>
                </a:solidFill>
              </a:rPr>
              <a:t> лекарственный, корень </a:t>
            </a:r>
            <a:r>
              <a:rPr lang="ru-RU" dirty="0" err="1">
                <a:solidFill>
                  <a:schemeClr val="bg1"/>
                </a:solidFill>
              </a:rPr>
              <a:t>диоскореи</a:t>
            </a:r>
            <a:r>
              <a:rPr lang="ru-RU" dirty="0">
                <a:solidFill>
                  <a:schemeClr val="bg1"/>
                </a:solidFill>
              </a:rPr>
              <a:t> луковичной, аир злаковый, марена </a:t>
            </a:r>
            <a:r>
              <a:rPr lang="ru-RU" dirty="0" err="1">
                <a:solidFill>
                  <a:schemeClr val="bg1"/>
                </a:solidFill>
              </a:rPr>
              <a:t>сердцелистная</a:t>
            </a:r>
            <a:r>
              <a:rPr lang="ru-RU" dirty="0">
                <a:solidFill>
                  <a:schemeClr val="bg1"/>
                </a:solidFill>
              </a:rPr>
              <a:t>, пион полукустарниковый, дудник </a:t>
            </a:r>
            <a:r>
              <a:rPr lang="ru-RU" dirty="0" err="1">
                <a:solidFill>
                  <a:schemeClr val="bg1"/>
                </a:solidFill>
              </a:rPr>
              <a:t>крупнопильчатый</a:t>
            </a:r>
            <a:r>
              <a:rPr lang="ru-RU" dirty="0">
                <a:solidFill>
                  <a:schemeClr val="bg1"/>
                </a:solidFill>
              </a:rPr>
              <a:t>, полынь волосяная, вербена аптечная, кора корней </a:t>
            </a:r>
            <a:r>
              <a:rPr lang="ru-RU" dirty="0" smtClean="0">
                <a:solidFill>
                  <a:schemeClr val="bg1"/>
                </a:solidFill>
              </a:rPr>
              <a:t>ясенца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горец </a:t>
            </a:r>
            <a:r>
              <a:rPr lang="ru-RU" dirty="0">
                <a:solidFill>
                  <a:schemeClr val="bg1"/>
                </a:solidFill>
              </a:rPr>
              <a:t>остроконечный, </a:t>
            </a:r>
            <a:r>
              <a:rPr lang="ru-RU" dirty="0" err="1">
                <a:solidFill>
                  <a:schemeClr val="bg1"/>
                </a:solidFill>
              </a:rPr>
              <a:t>гуттуиния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сердцелистная</a:t>
            </a:r>
            <a:r>
              <a:rPr lang="ru-RU" dirty="0">
                <a:solidFill>
                  <a:schemeClr val="bg1"/>
                </a:solidFill>
              </a:rPr>
              <a:t>, зубровка душистая, корень сыти круглой, якорцы стелющиеся, кора бархата амурского, корень камыша, липучка </a:t>
            </a:r>
            <a:r>
              <a:rPr lang="ru-RU" dirty="0" err="1">
                <a:solidFill>
                  <a:schemeClr val="bg1"/>
                </a:solidFill>
              </a:rPr>
              <a:t>ежевидная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шлемника</a:t>
            </a:r>
            <a:r>
              <a:rPr lang="ru-RU" dirty="0">
                <a:solidFill>
                  <a:schemeClr val="bg1"/>
                </a:solidFill>
              </a:rPr>
              <a:t> байкальского экстракт, корневище смилакса голого, горечавка шероховатая, </a:t>
            </a:r>
            <a:r>
              <a:rPr lang="ru-RU" dirty="0" err="1">
                <a:solidFill>
                  <a:schemeClr val="bg1"/>
                </a:solidFill>
              </a:rPr>
              <a:t>многоколосник</a:t>
            </a:r>
            <a:r>
              <a:rPr lang="ru-RU" dirty="0">
                <a:solidFill>
                  <a:schemeClr val="bg1"/>
                </a:solidFill>
              </a:rPr>
              <a:t> морщинистый, </a:t>
            </a:r>
            <a:r>
              <a:rPr lang="ru-RU" dirty="0" err="1">
                <a:solidFill>
                  <a:schemeClr val="bg1"/>
                </a:solidFill>
              </a:rPr>
              <a:t>форсайтия</a:t>
            </a:r>
            <a:r>
              <a:rPr lang="ru-RU" dirty="0">
                <a:solidFill>
                  <a:schemeClr val="bg1"/>
                </a:solidFill>
              </a:rPr>
              <a:t> поникшая, </a:t>
            </a:r>
            <a:r>
              <a:rPr lang="ru-RU" dirty="0" err="1">
                <a:solidFill>
                  <a:schemeClr val="bg1"/>
                </a:solidFill>
              </a:rPr>
              <a:t>сычуаньский</a:t>
            </a:r>
            <a:r>
              <a:rPr lang="ru-RU" dirty="0">
                <a:solidFill>
                  <a:schemeClr val="bg1"/>
                </a:solidFill>
              </a:rPr>
              <a:t> перец, порошок корня </a:t>
            </a:r>
            <a:r>
              <a:rPr lang="ru-RU" dirty="0" err="1">
                <a:solidFill>
                  <a:schemeClr val="bg1"/>
                </a:solidFill>
              </a:rPr>
              <a:t>стемоны</a:t>
            </a:r>
            <a:r>
              <a:rPr lang="ru-RU" dirty="0">
                <a:solidFill>
                  <a:schemeClr val="bg1"/>
                </a:solidFill>
              </a:rPr>
              <a:t>, плоды </a:t>
            </a:r>
            <a:r>
              <a:rPr lang="ru-RU" dirty="0" err="1">
                <a:solidFill>
                  <a:schemeClr val="bg1"/>
                </a:solidFill>
              </a:rPr>
              <a:t>жгун</a:t>
            </a:r>
            <a:r>
              <a:rPr lang="ru-RU" dirty="0">
                <a:solidFill>
                  <a:schemeClr val="bg1"/>
                </a:solidFill>
              </a:rPr>
              <a:t>-корня </a:t>
            </a:r>
            <a:r>
              <a:rPr lang="ru-RU" dirty="0" err="1">
                <a:solidFill>
                  <a:schemeClr val="bg1"/>
                </a:solidFill>
              </a:rPr>
              <a:t>моннье</a:t>
            </a:r>
            <a:r>
              <a:rPr lang="ru-RU" dirty="0">
                <a:solidFill>
                  <a:schemeClr val="bg1"/>
                </a:solidFill>
              </a:rPr>
              <a:t>, корень </a:t>
            </a:r>
            <a:r>
              <a:rPr lang="ru-RU" dirty="0" err="1">
                <a:solidFill>
                  <a:schemeClr val="bg1"/>
                </a:solidFill>
              </a:rPr>
              <a:t>галангала</a:t>
            </a:r>
            <a:r>
              <a:rPr lang="ru-RU" dirty="0">
                <a:solidFill>
                  <a:schemeClr val="bg1"/>
                </a:solidFill>
              </a:rPr>
              <a:t> лекарственного, крестовник цепкий, вороний глаз многолистный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4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4968552" cy="2592288"/>
          </a:xfrm>
          <a:solidFill>
            <a:srgbClr val="CC0000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Биоэнергетическое воздействие прокладок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 меридиан Жень-май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 точку мочевого пузыря </a:t>
            </a:r>
            <a:r>
              <a:rPr lang="ru-RU" sz="2800" dirty="0" err="1">
                <a:solidFill>
                  <a:schemeClr val="bg1"/>
                </a:solidFill>
              </a:rPr>
              <a:t>Чжун-Цзи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>
                <a:solidFill>
                  <a:schemeClr val="bg1"/>
                </a:solidFill>
              </a:rPr>
              <a:t>полярную звезду»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06896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0000"/>
                </a:solidFill>
              </a:rPr>
              <a:t>Точка </a:t>
            </a:r>
            <a:r>
              <a:rPr lang="ru-RU" dirty="0" err="1" smtClean="0">
                <a:solidFill>
                  <a:srgbClr val="CC0000"/>
                </a:solidFill>
              </a:rPr>
              <a:t>Чжун-Цзи</a:t>
            </a:r>
            <a:endParaRPr lang="ru-RU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3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22" y="548680"/>
            <a:ext cx="7488832" cy="1440160"/>
          </a:xfrm>
          <a:solidFill>
            <a:srgbClr val="CC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Продукты программы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dirty="0">
                <a:solidFill>
                  <a:schemeClr val="bg1"/>
                </a:solidFill>
              </a:rPr>
              <a:t>Женское здоровье» </a:t>
            </a:r>
            <a:r>
              <a:rPr lang="en-US" sz="3600" dirty="0" err="1" smtClean="0">
                <a:solidFill>
                  <a:schemeClr val="bg1"/>
                </a:solidFill>
              </a:rPr>
              <a:t>TianDe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C0000"/>
                </a:solidFill>
              </a:rPr>
              <a:t>прямо </a:t>
            </a:r>
            <a:r>
              <a:rPr lang="ru-RU" dirty="0" smtClean="0">
                <a:solidFill>
                  <a:srgbClr val="CC0000"/>
                </a:solidFill>
              </a:rPr>
              <a:t>сейчас!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869160"/>
            <a:ext cx="3069812" cy="523220"/>
          </a:xfrm>
          <a:prstGeom prst="rect">
            <a:avLst/>
          </a:prstGeom>
          <a:solidFill>
            <a:srgbClr val="FF99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hlinkClick r:id="rId3"/>
              </a:rPr>
              <a:t>Приобретай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750" y="5131581"/>
            <a:ext cx="552894" cy="815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25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60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Защищать женщину, а не одежду!</vt:lpstr>
      <vt:lpstr>Цистит – навязчивый спутник  дам.</vt:lpstr>
      <vt:lpstr>Сухой компресс из 38 растений  и минерала алунита</vt:lpstr>
      <vt:lpstr>Биоэнергетическое воздействие прокладок  на меридиан Жень-май и точку мочевого пузыря Чжун-Цзи –  «полярную звезду» </vt:lpstr>
      <vt:lpstr>Продукты программы  «Женское здоровье» TianDe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Защищать женщину,  а не одежду!</dc:title>
  <dc:creator>Пользователь</dc:creator>
  <cp:lastModifiedBy>Design8</cp:lastModifiedBy>
  <cp:revision>24</cp:revision>
  <dcterms:created xsi:type="dcterms:W3CDTF">2014-08-24T08:02:21Z</dcterms:created>
  <dcterms:modified xsi:type="dcterms:W3CDTF">2015-10-15T03:51:49Z</dcterms:modified>
</cp:coreProperties>
</file>